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9" r:id="rId3"/>
    <p:sldId id="301" r:id="rId4"/>
    <p:sldId id="269" r:id="rId5"/>
    <p:sldId id="279" r:id="rId6"/>
    <p:sldId id="282" r:id="rId7"/>
    <p:sldId id="281" r:id="rId8"/>
    <p:sldId id="283" r:id="rId9"/>
    <p:sldId id="270" r:id="rId10"/>
    <p:sldId id="258" r:id="rId11"/>
    <p:sldId id="284" r:id="rId12"/>
    <p:sldId id="267" r:id="rId13"/>
    <p:sldId id="285" r:id="rId14"/>
    <p:sldId id="286" r:id="rId15"/>
    <p:sldId id="271" r:id="rId16"/>
    <p:sldId id="272" r:id="rId17"/>
    <p:sldId id="273" r:id="rId18"/>
    <p:sldId id="259" r:id="rId19"/>
    <p:sldId id="260" r:id="rId20"/>
    <p:sldId id="261" r:id="rId21"/>
    <p:sldId id="262" r:id="rId22"/>
    <p:sldId id="263" r:id="rId23"/>
    <p:sldId id="264" r:id="rId24"/>
    <p:sldId id="266" r:id="rId25"/>
    <p:sldId id="275" r:id="rId26"/>
    <p:sldId id="287" r:id="rId27"/>
    <p:sldId id="289" r:id="rId28"/>
    <p:sldId id="291" r:id="rId29"/>
    <p:sldId id="303" r:id="rId30"/>
    <p:sldId id="302" r:id="rId31"/>
    <p:sldId id="304" r:id="rId32"/>
    <p:sldId id="305" r:id="rId33"/>
    <p:sldId id="306" r:id="rId34"/>
    <p:sldId id="307" r:id="rId35"/>
    <p:sldId id="308" r:id="rId36"/>
    <p:sldId id="297" r:id="rId37"/>
    <p:sldId id="298" r:id="rId38"/>
    <p:sldId id="299" r:id="rId39"/>
    <p:sldId id="30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21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3"/>
    <p:restoredTop sz="94679"/>
  </p:normalViewPr>
  <p:slideViewPr>
    <p:cSldViewPr snapToGrid="0" snapToObjects="1">
      <p:cViewPr varScale="1">
        <p:scale>
          <a:sx n="82" d="100"/>
          <a:sy n="82" d="100"/>
        </p:scale>
        <p:origin x="9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8T08:59:20.556" idx="20">
    <p:pos x="5249" y="1716"/>
    <p:text>References
https://ucr.fbi.gov/nibrs/2011/resources/nibrs-offense-codes/view</p:text>
    <p:extLst>
      <p:ext uri="{C676402C-5697-4E1C-873F-D02D1690AC5C}">
        <p15:threadingInfo xmlns:p15="http://schemas.microsoft.com/office/powerpoint/2012/main" timeZoneBias="300"/>
      </p:ext>
    </p:extLst>
  </p:cm>
  <p:cm authorId="1" dt="2018-07-08T09:04:37.702" idx="21">
    <p:pos x="5249" y="1812"/>
    <p:text>https://www.ncjrs.gov/pdffiles1/nij/178919.pdf</p:text>
    <p:extLst>
      <p:ext uri="{C676402C-5697-4E1C-873F-D02D1690AC5C}">
        <p15:threadingInfo xmlns:p15="http://schemas.microsoft.com/office/powerpoint/2012/main" timeZoneBias="300">
          <p15:parentCm authorId="1" idx="2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09:38.572" idx="11">
    <p:pos x="10" y="10"/>
    <p:text>In 2015 a presidential task force outlined 7 pillars of guidance for the promotion of police-citizen relationships. One recommendation was the establishment of transparency and accountabililty to build public trust and legitimacy.</p:text>
    <p:extLst mod="1">
      <p:ext uri="{C676402C-5697-4E1C-873F-D02D1690AC5C}">
        <p15:threadingInfo xmlns:p15="http://schemas.microsoft.com/office/powerpoint/2012/main" timeZoneBias="300"/>
      </p:ext>
    </p:extLst>
  </p:cm>
  <p:cm authorId="1" dt="2018-07-07T21:53:49.656" idx="17">
    <p:pos x="10" y="106"/>
    <p:text>This research found that people are more likely to obey the law when the authority is perceived as legitimate.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  <p:cm authorId="1" dt="2018-07-07T21:57:42.135" idx="19">
    <p:pos x="10" y="202"/>
    <p:text>We suggest in this project that both the availability of police data AND presentation play a role in establishing legitimacy.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1:26.462" idx="3">
    <p:pos x="10" y="10"/>
    <p:text>ColorBrewer.org: An Online Tool for Selecting Colour Schemes for Maps, Harrower, Mark, Brewer, Cynthia, The Cartographic Journal, 2003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85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Example variable-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64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with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899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429000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4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020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1719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988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988" y="1318139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Cartographic Interaction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  <a:p>
            <a:r>
              <a:rPr lang="en-US" dirty="0">
                <a:latin typeface="Gill Sans MT" panose="020B0502020104020203" pitchFamily="34" charset="77"/>
              </a:rPr>
              <a:t>Use goes beyond crime mapping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Medical, engineering, biology, etc.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The goal of color in a map is to give a clear visual indication of what is happening on the earth[x].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909430" y="4021543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27" y="2375897"/>
            <a:ext cx="499574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44" y="2732088"/>
            <a:ext cx="4371278" cy="3200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732088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Brewer[x]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Discrete, multiple variables</a:t>
            </a:r>
          </a:p>
          <a:p>
            <a:pPr>
              <a:lnSpc>
                <a:spcPct val="150000"/>
              </a:lnSpc>
            </a:pPr>
            <a:r>
              <a:rPr lang="en-US" dirty="0"/>
              <a:t>View of landscape</a:t>
            </a:r>
          </a:p>
          <a:p>
            <a:pPr>
              <a:lnSpc>
                <a:spcPct val="150000"/>
              </a:lnSpc>
            </a:pPr>
            <a:r>
              <a:rPr lang="en-US" dirty="0"/>
              <a:t>Dot size can be misleading</a:t>
            </a:r>
          </a:p>
          <a:p>
            <a:pPr>
              <a:lnSpc>
                <a:spcPct val="150000"/>
              </a:lnSpc>
            </a:pPr>
            <a:r>
              <a:rPr lang="en-US" dirty="0"/>
              <a:t>Opacity for density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06740" y="2778018"/>
            <a:ext cx="3092223" cy="2917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Hot spot mapping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Crisis intervention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736765" y="3747578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F5B4F-8198-4ACC-94EB-D755146A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 to densely populated dot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Mouse over feature shows captured area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markers on close 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Computationally more efficient than dot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3DD5365-CE86-46F5-B74C-0FCD9F0B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2471096"/>
            <a:ext cx="4041264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5347F-3F78-42A4-B01D-20AD78E0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39" y="2471096"/>
            <a:ext cx="3995484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857E5E-A3C8-44AC-8D85-9094F951EE47}"/>
              </a:ext>
            </a:extLst>
          </p:cNvPr>
          <p:cNvSpPr txBox="1">
            <a:spLocks/>
          </p:cNvSpPr>
          <p:nvPr/>
        </p:nvSpPr>
        <p:spPr>
          <a:xfrm>
            <a:off x="1198457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Mouse Hover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58471-9679-4016-84EF-102FFB9E8447}"/>
              </a:ext>
            </a:extLst>
          </p:cNvPr>
          <p:cNvSpPr txBox="1">
            <a:spLocks/>
          </p:cNvSpPr>
          <p:nvPr/>
        </p:nvSpPr>
        <p:spPr>
          <a:xfrm>
            <a:off x="5659092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2 Cluster Zoom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‘</a:t>
            </a:r>
            <a:r>
              <a:rPr lang="en-US" sz="5600" dirty="0" err="1">
                <a:latin typeface="Gill Sans MT" panose="020B0502020104020203" pitchFamily="34" charset="0"/>
              </a:rPr>
              <a:t>Spiderfy</a:t>
            </a:r>
            <a:r>
              <a:rPr lang="en-US" sz="5600" dirty="0">
                <a:latin typeface="Gill Sans MT" panose="020B0502020104020203" pitchFamily="34" charset="0"/>
              </a:rPr>
              <a:t>’ markers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Density, higher level view</a:t>
            </a:r>
          </a:p>
          <a:p>
            <a:pPr>
              <a:lnSpc>
                <a:spcPct val="150000"/>
              </a:lnSpc>
            </a:pPr>
            <a:r>
              <a:rPr lang="en-US" dirty="0"/>
              <a:t>Heat v. Hot Spot important distinction</a:t>
            </a:r>
          </a:p>
          <a:p>
            <a:pPr>
              <a:lnSpc>
                <a:spcPct val="150000"/>
              </a:lnSpc>
            </a:pPr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Tradeoff between abstraction and reality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incident types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SRS- </a:t>
            </a:r>
            <a:r>
              <a:rPr lang="en-US" b="1" dirty="0"/>
              <a:t>8</a:t>
            </a:r>
            <a:r>
              <a:rPr lang="en-US" dirty="0"/>
              <a:t> offense categories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NIBRS- </a:t>
            </a:r>
            <a:r>
              <a:rPr lang="en-US" b="1" dirty="0"/>
              <a:t>46</a:t>
            </a:r>
            <a:r>
              <a:rPr lang="en-US" dirty="0"/>
              <a:t> Group A, </a:t>
            </a:r>
            <a:r>
              <a:rPr lang="en-US" b="1" dirty="0"/>
              <a:t>11</a:t>
            </a:r>
            <a:r>
              <a:rPr lang="en-US" dirty="0"/>
              <a:t> Group B categories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Community input: what do citizens want to see?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Website!!!!!!!!!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5F15-F969-DE44-92FA-878FE7AE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46" y="2183344"/>
            <a:ext cx="4841104" cy="38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framework sets out to guide smaller LEA’s in communicating to the citizen user with geovisualization</a:t>
            </a:r>
          </a:p>
          <a:p>
            <a:pPr lvl="1"/>
            <a:r>
              <a:rPr lang="en-US" dirty="0"/>
              <a:t>Time-bound</a:t>
            </a:r>
          </a:p>
          <a:p>
            <a:pPr lvl="1"/>
            <a:r>
              <a:rPr lang="en-US" dirty="0"/>
              <a:t>Limited variables</a:t>
            </a:r>
          </a:p>
          <a:p>
            <a:pPr lvl="1"/>
            <a:r>
              <a:rPr lang="en-US" dirty="0"/>
              <a:t>Well thought out colors</a:t>
            </a:r>
          </a:p>
          <a:p>
            <a:pPr lvl="1"/>
            <a:r>
              <a:rPr lang="en-US" dirty="0"/>
              <a:t>Right map for the right incident</a:t>
            </a:r>
          </a:p>
          <a:p>
            <a:pPr lvl="1"/>
            <a:r>
              <a:rPr lang="en-US" dirty="0"/>
              <a:t>Clean easy to read base maps</a:t>
            </a:r>
          </a:p>
          <a:p>
            <a:pPr lvl="1"/>
            <a:r>
              <a:rPr lang="en-US" dirty="0"/>
              <a:t>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826BC5-EA7C-4BAD-8039-E1532BC3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73" y="1459523"/>
            <a:ext cx="8165854" cy="2268415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"Law enforcement agencies should also establish</a:t>
            </a:r>
          </a:p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 culture of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transparency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accountability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to</a:t>
            </a:r>
          </a:p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build public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trust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legitimacy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. "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A9145-5411-4326-BE19-F9FA7E66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84" y="3053516"/>
            <a:ext cx="4994031" cy="26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02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Two part: 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New national standard for crime reporting called NIBRS (National Incident-Based Reporting System)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No current standards for geographical visualization of NIBRS data for the public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59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and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244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638946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5951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676721" y="5058311"/>
            <a:ext cx="1416818" cy="68328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 LEA standards: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Crime maps published by assortment of groups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Data source can be unclear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Variety of design features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7882</TotalTime>
  <Words>1008</Words>
  <Application>Microsoft Office PowerPoint</Application>
  <PresentationFormat>On-screen Show (4:3)</PresentationFormat>
  <Paragraphs>274</Paragraphs>
  <Slides>39</Slides>
  <Notes>1</Notes>
  <HiddenSlides>28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Garamond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Transparency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100</cp:revision>
  <dcterms:created xsi:type="dcterms:W3CDTF">2017-03-18T16:30:52Z</dcterms:created>
  <dcterms:modified xsi:type="dcterms:W3CDTF">2018-07-08T15:33:07Z</dcterms:modified>
</cp:coreProperties>
</file>